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60" r:id="rId1"/>
    <p:sldMasterId id="2147483672" r:id="rId2"/>
    <p:sldMasterId id="2147483687" r:id="rId3"/>
    <p:sldMasterId id="2147483699" r:id="rId4"/>
    <p:sldMasterId id="2147483711" r:id="rId5"/>
  </p:sldMasterIdLst>
  <p:notesMasterIdLst>
    <p:notesMasterId r:id="rId8"/>
  </p:notesMasterIdLst>
  <p:handoutMasterIdLst>
    <p:handoutMasterId r:id="rId9"/>
  </p:handoutMasterIdLst>
  <p:sldIdLst>
    <p:sldId id="392" r:id="rId6"/>
    <p:sldId id="393" r:id="rId7"/>
  </p:sldIdLst>
  <p:sldSz cx="10160000" cy="7621588"/>
  <p:notesSz cx="7099300" cy="10234613"/>
  <p:defaultTextStyle>
    <a:defPPr>
      <a:defRPr lang="pt-BR"/>
    </a:defPPr>
    <a:lvl1pPr marL="0" algn="l" defTabSz="932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154" algn="l" defTabSz="932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308" algn="l" defTabSz="932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8462" algn="l" defTabSz="932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4614" algn="l" defTabSz="932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0768" algn="l" defTabSz="932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6922" algn="l" defTabSz="932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3077" algn="l" defTabSz="932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29231" algn="l" defTabSz="932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75D"/>
    <a:srgbClr val="A0E4C0"/>
    <a:srgbClr val="72D3EA"/>
    <a:srgbClr val="9ED561"/>
    <a:srgbClr val="75DBFF"/>
    <a:srgbClr val="4FD1FF"/>
    <a:srgbClr val="652533"/>
    <a:srgbClr val="D268A5"/>
    <a:srgbClr val="EDC359"/>
    <a:srgbClr val="84D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6" autoAdjust="0"/>
    <p:restoredTop sz="97266" autoAdjust="0"/>
  </p:normalViewPr>
  <p:slideViewPr>
    <p:cSldViewPr>
      <p:cViewPr>
        <p:scale>
          <a:sx n="80" d="100"/>
          <a:sy n="80" d="100"/>
        </p:scale>
        <p:origin x="-846" y="-102"/>
      </p:cViewPr>
      <p:guideLst>
        <p:guide orient="horz" pos="2672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69BD0-E375-4D4D-AE4E-C68336FFF82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7154510-6D57-4B8A-8308-11C85C405D89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endParaRPr lang="pt-BR" sz="2800" b="1" dirty="0" smtClean="0">
            <a:solidFill>
              <a:srgbClr val="002060"/>
            </a:solidFill>
          </a:endParaRPr>
        </a:p>
        <a:p>
          <a:pPr algn="l"/>
          <a:r>
            <a:rPr lang="pt-BR" sz="2800" b="1" dirty="0" smtClean="0">
              <a:solidFill>
                <a:srgbClr val="002060"/>
              </a:solidFill>
            </a:rPr>
            <a:t>Cesta de Benefícios Mínima</a:t>
          </a:r>
        </a:p>
        <a:p>
          <a:pPr algn="l"/>
          <a:r>
            <a:rPr lang="pt-BR" sz="1800" dirty="0" smtClean="0">
              <a:solidFill>
                <a:srgbClr val="002060"/>
              </a:solidFill>
            </a:rPr>
            <a:t>Odontologia</a:t>
          </a:r>
        </a:p>
        <a:p>
          <a:pPr algn="l"/>
          <a:r>
            <a:rPr lang="pt-BR" sz="1800" dirty="0" smtClean="0">
              <a:solidFill>
                <a:srgbClr val="002060"/>
              </a:solidFill>
            </a:rPr>
            <a:t>Farmácia</a:t>
          </a:r>
        </a:p>
        <a:p>
          <a:pPr algn="l"/>
          <a:r>
            <a:rPr lang="pt-BR" sz="1800" dirty="0" smtClean="0">
              <a:solidFill>
                <a:srgbClr val="002060"/>
              </a:solidFill>
            </a:rPr>
            <a:t>Supermercado</a:t>
          </a:r>
        </a:p>
        <a:p>
          <a:pPr algn="l"/>
          <a:r>
            <a:rPr lang="pt-BR" sz="1800" dirty="0" smtClean="0">
              <a:solidFill>
                <a:srgbClr val="002060"/>
              </a:solidFill>
            </a:rPr>
            <a:t>Óticas</a:t>
          </a:r>
        </a:p>
        <a:p>
          <a:pPr algn="l"/>
          <a:r>
            <a:rPr lang="pt-BR" sz="1800" dirty="0" smtClean="0">
              <a:solidFill>
                <a:srgbClr val="002060"/>
              </a:solidFill>
            </a:rPr>
            <a:t>Papelarias,  Livrarias e  Cultura</a:t>
          </a:r>
        </a:p>
        <a:p>
          <a:pPr algn="l"/>
          <a:r>
            <a:rPr lang="pt-BR" sz="1800" dirty="0" smtClean="0">
              <a:solidFill>
                <a:srgbClr val="002060"/>
              </a:solidFill>
            </a:rPr>
            <a:t>Academias</a:t>
          </a:r>
        </a:p>
        <a:p>
          <a:pPr algn="ctr"/>
          <a:endParaRPr lang="pt-BR" sz="2800" b="1" dirty="0">
            <a:solidFill>
              <a:srgbClr val="002060"/>
            </a:solidFill>
          </a:endParaRPr>
        </a:p>
      </dgm:t>
    </dgm:pt>
    <dgm:pt modelId="{9ED57997-0523-442E-A540-1DC109030277}" type="parTrans" cxnId="{CDFC9103-618D-4F70-A0FC-6C878B95ECD6}">
      <dgm:prSet/>
      <dgm:spPr/>
      <dgm:t>
        <a:bodyPr/>
        <a:lstStyle/>
        <a:p>
          <a:endParaRPr lang="pt-BR"/>
        </a:p>
      </dgm:t>
    </dgm:pt>
    <dgm:pt modelId="{769AEBFA-A060-46A2-9960-D972BCB53403}" type="sibTrans" cxnId="{CDFC9103-618D-4F70-A0FC-6C878B95ECD6}">
      <dgm:prSet/>
      <dgm:spPr/>
      <dgm:t>
        <a:bodyPr/>
        <a:lstStyle/>
        <a:p>
          <a:endParaRPr lang="pt-BR"/>
        </a:p>
      </dgm:t>
    </dgm:pt>
    <dgm:pt modelId="{4764B321-8F8B-4108-B79F-55A85B860053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pt-BR" sz="2800" b="1" dirty="0" smtClean="0">
              <a:solidFill>
                <a:srgbClr val="002060"/>
              </a:solidFill>
            </a:rPr>
            <a:t>Saúde Clínica</a:t>
          </a:r>
        </a:p>
        <a:p>
          <a:pPr algn="l"/>
          <a:r>
            <a:rPr lang="pt-BR" sz="1800" dirty="0" smtClean="0">
              <a:solidFill>
                <a:srgbClr val="002060"/>
              </a:solidFill>
            </a:rPr>
            <a:t>Consultas Médicas</a:t>
          </a:r>
        </a:p>
        <a:p>
          <a:pPr algn="l"/>
          <a:r>
            <a:rPr lang="pt-BR" sz="1800" dirty="0" smtClean="0">
              <a:solidFill>
                <a:srgbClr val="002060"/>
              </a:solidFill>
            </a:rPr>
            <a:t>Exames Laboratoriais</a:t>
          </a:r>
        </a:p>
        <a:p>
          <a:pPr algn="l"/>
          <a:r>
            <a:rPr lang="pt-BR" sz="1800" dirty="0" smtClean="0">
              <a:solidFill>
                <a:srgbClr val="002060"/>
              </a:solidFill>
            </a:rPr>
            <a:t>Exames de Diagnósticos Por Imagem</a:t>
          </a:r>
        </a:p>
      </dgm:t>
    </dgm:pt>
    <dgm:pt modelId="{BEE3B2D2-1598-4AEE-AD12-BBEB4669910E}" type="parTrans" cxnId="{0DE2B2BC-2A0D-4E34-AD68-FBE9F11F1034}">
      <dgm:prSet/>
      <dgm:spPr/>
      <dgm:t>
        <a:bodyPr/>
        <a:lstStyle/>
        <a:p>
          <a:endParaRPr lang="pt-BR"/>
        </a:p>
      </dgm:t>
    </dgm:pt>
    <dgm:pt modelId="{8BE0A8FF-455C-4C5B-96AE-60A9372F6EEB}" type="sibTrans" cxnId="{0DE2B2BC-2A0D-4E34-AD68-FBE9F11F1034}">
      <dgm:prSet/>
      <dgm:spPr/>
      <dgm:t>
        <a:bodyPr/>
        <a:lstStyle/>
        <a:p>
          <a:endParaRPr lang="pt-BR"/>
        </a:p>
      </dgm:t>
    </dgm:pt>
    <dgm:pt modelId="{A7FD3FA3-87FB-4340-8B02-82E97387945A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pt-BR" sz="2800" b="1" dirty="0" smtClean="0">
              <a:solidFill>
                <a:srgbClr val="002060"/>
              </a:solidFill>
            </a:rPr>
            <a:t>PBM</a:t>
          </a:r>
        </a:p>
        <a:p>
          <a:pPr algn="l"/>
          <a:r>
            <a:rPr lang="pt-BR" sz="1800" dirty="0" smtClean="0">
              <a:solidFill>
                <a:srgbClr val="002060"/>
              </a:solidFill>
            </a:rPr>
            <a:t>Programa de Benefício de Medicamentos</a:t>
          </a:r>
        </a:p>
        <a:p>
          <a:pPr algn="ctr"/>
          <a:r>
            <a:rPr lang="pt-BR" sz="1800" dirty="0" smtClean="0">
              <a:solidFill>
                <a:srgbClr val="002060"/>
              </a:solidFill>
            </a:rPr>
            <a:t>Aquisição de Medicamentos com  Descontos entre 10% e 60% sobre o Preço Máximo ao Consumidor, com receita médica</a:t>
          </a:r>
          <a:endParaRPr lang="pt-BR" sz="2800" b="1" dirty="0">
            <a:solidFill>
              <a:srgbClr val="002060"/>
            </a:solidFill>
          </a:endParaRPr>
        </a:p>
      </dgm:t>
    </dgm:pt>
    <dgm:pt modelId="{E2781D99-8E51-4217-BEA9-6F98E93EB331}" type="parTrans" cxnId="{B5774224-30DB-4E04-9855-ADE839D527C6}">
      <dgm:prSet/>
      <dgm:spPr/>
      <dgm:t>
        <a:bodyPr/>
        <a:lstStyle/>
        <a:p>
          <a:endParaRPr lang="pt-BR"/>
        </a:p>
      </dgm:t>
    </dgm:pt>
    <dgm:pt modelId="{B7EC6452-75ED-4AE8-993D-76A5B0F8DA92}" type="sibTrans" cxnId="{B5774224-30DB-4E04-9855-ADE839D527C6}">
      <dgm:prSet/>
      <dgm:spPr/>
      <dgm:t>
        <a:bodyPr/>
        <a:lstStyle/>
        <a:p>
          <a:endParaRPr lang="pt-BR"/>
        </a:p>
      </dgm:t>
    </dgm:pt>
    <dgm:pt modelId="{DDA7F803-6E28-4059-A853-F789E5B31E84}" type="pres">
      <dgm:prSet presAssocID="{80869BD0-E375-4D4D-AE4E-C68336FFF8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EDF6C5-C25C-445F-9545-0790022ADD21}" type="pres">
      <dgm:prSet presAssocID="{17154510-6D57-4B8A-8308-11C85C405D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BF2694-46E6-4D30-B421-F3EC109344B4}" type="pres">
      <dgm:prSet presAssocID="{769AEBFA-A060-46A2-9960-D972BCB53403}" presName="sibTrans" presStyleCnt="0"/>
      <dgm:spPr/>
    </dgm:pt>
    <dgm:pt modelId="{0BB3481D-3913-4401-A9DC-F077BC14F3D6}" type="pres">
      <dgm:prSet presAssocID="{4764B321-8F8B-4108-B79F-55A85B86005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565147-9E32-4206-8EC6-5EA79ECFBB2C}" type="pres">
      <dgm:prSet presAssocID="{8BE0A8FF-455C-4C5B-96AE-60A9372F6EEB}" presName="sibTrans" presStyleCnt="0"/>
      <dgm:spPr/>
    </dgm:pt>
    <dgm:pt modelId="{A235FE1D-0667-4B37-8EE7-C0FD3654C526}" type="pres">
      <dgm:prSet presAssocID="{A7FD3FA3-87FB-4340-8B02-82E97387945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E29F812-B535-4315-97DF-886C5DFD6FCE}" type="presOf" srcId="{80869BD0-E375-4D4D-AE4E-C68336FFF825}" destId="{DDA7F803-6E28-4059-A853-F789E5B31E84}" srcOrd="0" destOrd="0" presId="urn:microsoft.com/office/officeart/2005/8/layout/hList6"/>
    <dgm:cxn modelId="{B5774224-30DB-4E04-9855-ADE839D527C6}" srcId="{80869BD0-E375-4D4D-AE4E-C68336FFF825}" destId="{A7FD3FA3-87FB-4340-8B02-82E97387945A}" srcOrd="2" destOrd="0" parTransId="{E2781D99-8E51-4217-BEA9-6F98E93EB331}" sibTransId="{B7EC6452-75ED-4AE8-993D-76A5B0F8DA92}"/>
    <dgm:cxn modelId="{E448F391-84C4-4CD7-9B11-D5E650F98D05}" type="presOf" srcId="{4764B321-8F8B-4108-B79F-55A85B860053}" destId="{0BB3481D-3913-4401-A9DC-F077BC14F3D6}" srcOrd="0" destOrd="0" presId="urn:microsoft.com/office/officeart/2005/8/layout/hList6"/>
    <dgm:cxn modelId="{88998D20-9AF7-41A2-B1A5-BD5F671FB1FF}" type="presOf" srcId="{17154510-6D57-4B8A-8308-11C85C405D89}" destId="{EEEDF6C5-C25C-445F-9545-0790022ADD21}" srcOrd="0" destOrd="0" presId="urn:microsoft.com/office/officeart/2005/8/layout/hList6"/>
    <dgm:cxn modelId="{273C45A8-2099-4B42-86A8-8D9B6BB4768C}" type="presOf" srcId="{A7FD3FA3-87FB-4340-8B02-82E97387945A}" destId="{A235FE1D-0667-4B37-8EE7-C0FD3654C526}" srcOrd="0" destOrd="0" presId="urn:microsoft.com/office/officeart/2005/8/layout/hList6"/>
    <dgm:cxn modelId="{0DE2B2BC-2A0D-4E34-AD68-FBE9F11F1034}" srcId="{80869BD0-E375-4D4D-AE4E-C68336FFF825}" destId="{4764B321-8F8B-4108-B79F-55A85B860053}" srcOrd="1" destOrd="0" parTransId="{BEE3B2D2-1598-4AEE-AD12-BBEB4669910E}" sibTransId="{8BE0A8FF-455C-4C5B-96AE-60A9372F6EEB}"/>
    <dgm:cxn modelId="{CDFC9103-618D-4F70-A0FC-6C878B95ECD6}" srcId="{80869BD0-E375-4D4D-AE4E-C68336FFF825}" destId="{17154510-6D57-4B8A-8308-11C85C405D89}" srcOrd="0" destOrd="0" parTransId="{9ED57997-0523-442E-A540-1DC109030277}" sibTransId="{769AEBFA-A060-46A2-9960-D972BCB53403}"/>
    <dgm:cxn modelId="{8301744D-A61D-4585-A7B1-C0CE01EBCB58}" type="presParOf" srcId="{DDA7F803-6E28-4059-A853-F789E5B31E84}" destId="{EEEDF6C5-C25C-445F-9545-0790022ADD21}" srcOrd="0" destOrd="0" presId="urn:microsoft.com/office/officeart/2005/8/layout/hList6"/>
    <dgm:cxn modelId="{54E4ECAD-F997-4589-A3A8-8D00647529F9}" type="presParOf" srcId="{DDA7F803-6E28-4059-A853-F789E5B31E84}" destId="{61BF2694-46E6-4D30-B421-F3EC109344B4}" srcOrd="1" destOrd="0" presId="urn:microsoft.com/office/officeart/2005/8/layout/hList6"/>
    <dgm:cxn modelId="{61E065BE-E49E-4FF9-B891-500AD553864B}" type="presParOf" srcId="{DDA7F803-6E28-4059-A853-F789E5B31E84}" destId="{0BB3481D-3913-4401-A9DC-F077BC14F3D6}" srcOrd="2" destOrd="0" presId="urn:microsoft.com/office/officeart/2005/8/layout/hList6"/>
    <dgm:cxn modelId="{379AC5AD-6D92-4A0E-879E-3DDF24993CE8}" type="presParOf" srcId="{DDA7F803-6E28-4059-A853-F789E5B31E84}" destId="{62565147-9E32-4206-8EC6-5EA79ECFBB2C}" srcOrd="3" destOrd="0" presId="urn:microsoft.com/office/officeart/2005/8/layout/hList6"/>
    <dgm:cxn modelId="{9D929032-C80B-46CA-B988-C264B509613F}" type="presParOf" srcId="{DDA7F803-6E28-4059-A853-F789E5B31E84}" destId="{A235FE1D-0667-4B37-8EE7-C0FD3654C52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DF6C5-C25C-445F-9545-0790022ADD21}">
      <dsp:nvSpPr>
        <dsp:cNvPr id="0" name=""/>
        <dsp:cNvSpPr/>
      </dsp:nvSpPr>
      <dsp:spPr>
        <a:xfrm rot="16200000">
          <a:off x="-991898" y="993045"/>
          <a:ext cx="4968552" cy="2982460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b="1" kern="1200" dirty="0" smtClean="0">
            <a:solidFill>
              <a:srgbClr val="002060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002060"/>
              </a:solidFill>
            </a:rPr>
            <a:t>Cesta de Benefícios Mínima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2060"/>
              </a:solidFill>
            </a:rPr>
            <a:t>Odontologia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2060"/>
              </a:solidFill>
            </a:rPr>
            <a:t>Farmácia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2060"/>
              </a:solidFill>
            </a:rPr>
            <a:t>Supermercado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2060"/>
              </a:solidFill>
            </a:rPr>
            <a:t>Óticas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2060"/>
              </a:solidFill>
            </a:rPr>
            <a:t>Papelarias,  Livrarias e  Cultura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2060"/>
              </a:solidFill>
            </a:rPr>
            <a:t>Academias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b="1" kern="1200" dirty="0">
            <a:solidFill>
              <a:srgbClr val="002060"/>
            </a:solidFill>
          </a:endParaRPr>
        </a:p>
      </dsp:txBody>
      <dsp:txXfrm rot="5400000">
        <a:off x="1148" y="993709"/>
        <a:ext cx="2982460" cy="2981132"/>
      </dsp:txXfrm>
    </dsp:sp>
    <dsp:sp modelId="{0BB3481D-3913-4401-A9DC-F077BC14F3D6}">
      <dsp:nvSpPr>
        <dsp:cNvPr id="0" name=""/>
        <dsp:cNvSpPr/>
      </dsp:nvSpPr>
      <dsp:spPr>
        <a:xfrm rot="16200000">
          <a:off x="2214245" y="993045"/>
          <a:ext cx="4968552" cy="2982460"/>
        </a:xfrm>
        <a:prstGeom prst="flowChartManualOperation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002060"/>
              </a:solidFill>
            </a:rPr>
            <a:t>Saúde Clínica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2060"/>
              </a:solidFill>
            </a:rPr>
            <a:t>Consultas Médicas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2060"/>
              </a:solidFill>
            </a:rPr>
            <a:t>Exames Laboratoriais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2060"/>
              </a:solidFill>
            </a:rPr>
            <a:t>Exames de Diagnósticos Por Imagem</a:t>
          </a:r>
        </a:p>
      </dsp:txBody>
      <dsp:txXfrm rot="5400000">
        <a:off x="3207291" y="993709"/>
        <a:ext cx="2982460" cy="2981132"/>
      </dsp:txXfrm>
    </dsp:sp>
    <dsp:sp modelId="{A235FE1D-0667-4B37-8EE7-C0FD3654C526}">
      <dsp:nvSpPr>
        <dsp:cNvPr id="0" name=""/>
        <dsp:cNvSpPr/>
      </dsp:nvSpPr>
      <dsp:spPr>
        <a:xfrm rot="16200000">
          <a:off x="5420390" y="993045"/>
          <a:ext cx="4968552" cy="2982460"/>
        </a:xfrm>
        <a:prstGeom prst="flowChartManualOperati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002060"/>
              </a:solidFill>
            </a:rPr>
            <a:t>PBM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2060"/>
              </a:solidFill>
            </a:rPr>
            <a:t>Programa de Benefício de Medicamentos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2060"/>
              </a:solidFill>
            </a:rPr>
            <a:t>Aquisição de Medicamentos com  Descontos entre 10% e 60% sobre o Preço Máximo ao Consumidor, com receita médica</a:t>
          </a:r>
          <a:endParaRPr lang="pt-BR" sz="2800" b="1" kern="1200" dirty="0">
            <a:solidFill>
              <a:srgbClr val="002060"/>
            </a:solidFill>
          </a:endParaRPr>
        </a:p>
      </dsp:txBody>
      <dsp:txXfrm rot="5400000">
        <a:off x="6413436" y="993709"/>
        <a:ext cx="2982460" cy="298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860" cy="511650"/>
          </a:xfrm>
          <a:prstGeom prst="rect">
            <a:avLst/>
          </a:prstGeom>
        </p:spPr>
        <p:txBody>
          <a:bodyPr vert="horz" lIns="97121" tIns="48560" rIns="97121" bIns="48560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0785" y="0"/>
            <a:ext cx="3076860" cy="511650"/>
          </a:xfrm>
          <a:prstGeom prst="rect">
            <a:avLst/>
          </a:prstGeom>
        </p:spPr>
        <p:txBody>
          <a:bodyPr vert="horz" lIns="97121" tIns="48560" rIns="97121" bIns="48560" rtlCol="0"/>
          <a:lstStyle>
            <a:lvl1pPr algn="r">
              <a:defRPr sz="1300"/>
            </a:lvl1pPr>
          </a:lstStyle>
          <a:p>
            <a:fld id="{3C38AC06-429C-4228-BF07-DB35BA4EAB94}" type="datetimeFigureOut">
              <a:rPr lang="pt-BR" smtClean="0"/>
              <a:t>24/02/2016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9721330"/>
            <a:ext cx="3076860" cy="511648"/>
          </a:xfrm>
          <a:prstGeom prst="rect">
            <a:avLst/>
          </a:prstGeom>
        </p:spPr>
        <p:txBody>
          <a:bodyPr vert="horz" lIns="97121" tIns="48560" rIns="97121" bIns="48560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0785" y="9721330"/>
            <a:ext cx="3076860" cy="511648"/>
          </a:xfrm>
          <a:prstGeom prst="rect">
            <a:avLst/>
          </a:prstGeom>
        </p:spPr>
        <p:txBody>
          <a:bodyPr vert="horz" lIns="97121" tIns="48560" rIns="97121" bIns="48560" rtlCol="0" anchor="b"/>
          <a:lstStyle>
            <a:lvl1pPr algn="r">
              <a:defRPr sz="1300"/>
            </a:lvl1pPr>
          </a:lstStyle>
          <a:p>
            <a:fld id="{EB98B9FD-16A8-4060-A5A4-24E94B0938B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020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1731"/>
          </a:xfrm>
          <a:prstGeom prst="rect">
            <a:avLst/>
          </a:prstGeom>
        </p:spPr>
        <p:txBody>
          <a:bodyPr vert="horz" lIns="101625" tIns="50812" rIns="101625" bIns="50812" rtlCol="0"/>
          <a:lstStyle>
            <a:lvl1pPr algn="l">
              <a:defRPr sz="14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4" cy="511731"/>
          </a:xfrm>
          <a:prstGeom prst="rect">
            <a:avLst/>
          </a:prstGeom>
        </p:spPr>
        <p:txBody>
          <a:bodyPr vert="horz" lIns="101625" tIns="50812" rIns="101625" bIns="50812" rtlCol="0"/>
          <a:lstStyle>
            <a:lvl1pPr algn="r">
              <a:defRPr sz="1400"/>
            </a:lvl1pPr>
          </a:lstStyle>
          <a:p>
            <a:fld id="{348729B6-A970-40DB-84BF-A3C0AB7CE6A8}" type="datetimeFigureOut">
              <a:rPr lang="pt-BR" smtClean="0"/>
              <a:t>24/02/2016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175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625" tIns="50812" rIns="101625" bIns="50812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101625" tIns="50812" rIns="101625" bIns="50812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6364" cy="511731"/>
          </a:xfrm>
          <a:prstGeom prst="rect">
            <a:avLst/>
          </a:prstGeom>
        </p:spPr>
        <p:txBody>
          <a:bodyPr vert="horz" lIns="101625" tIns="50812" rIns="101625" bIns="50812" rtlCol="0" anchor="b"/>
          <a:lstStyle>
            <a:lvl1pPr algn="l">
              <a:defRPr sz="14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6" y="9721109"/>
            <a:ext cx="3076364" cy="511731"/>
          </a:xfrm>
          <a:prstGeom prst="rect">
            <a:avLst/>
          </a:prstGeom>
        </p:spPr>
        <p:txBody>
          <a:bodyPr vert="horz" lIns="101625" tIns="50812" rIns="101625" bIns="50812" rtlCol="0" anchor="b"/>
          <a:lstStyle>
            <a:lvl1pPr algn="r">
              <a:defRPr sz="1400"/>
            </a:lvl1pPr>
          </a:lstStyle>
          <a:p>
            <a:fld id="{DDEDDCB5-23FD-452C-A88A-1EDAFF576DE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867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5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5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5125"/>
          </a:xfrm>
          <a:prstGeom prst="rect">
            <a:avLst/>
          </a:prstGeom>
        </p:spPr>
        <p:txBody>
          <a:bodyPr lIns="91428" tIns="45715" rIns="91428" bIns="45715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2000" cy="1946276"/>
          </a:xfrm>
          <a:prstGeom prst="rect">
            <a:avLst/>
          </a:prstGeom>
        </p:spPr>
        <p:txBody>
          <a:bodyPr lIns="91428" tIns="45715" rIns="91428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/>
              <a:t>24/02/2016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03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28" tIns="45715" rIns="91428" bIns="45715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1778001"/>
            <a:ext cx="9144000" cy="5030788"/>
          </a:xfrm>
          <a:prstGeom prst="rect">
            <a:avLst/>
          </a:prstGeom>
        </p:spPr>
        <p:txBody>
          <a:bodyPr vert="eaVert" lIns="91428" tIns="45715" rIns="91428" bIns="45715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/>
              <a:t>24/02/2016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40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3988"/>
          </a:xfrm>
          <a:prstGeom prst="rect">
            <a:avLst/>
          </a:prstGeom>
        </p:spPr>
        <p:txBody>
          <a:bodyPr vert="eaVert" lIns="91428" tIns="45715" rIns="91428" bIns="45715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3988"/>
          </a:xfrm>
          <a:prstGeom prst="rect">
            <a:avLst/>
          </a:prstGeom>
        </p:spPr>
        <p:txBody>
          <a:bodyPr vert="eaVert" lIns="91428" tIns="45715" rIns="91428" bIns="45715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/>
              <a:t>24/02/2016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5661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5125"/>
          </a:xfrm>
          <a:prstGeom prst="rect">
            <a:avLst/>
          </a:prstGeom>
        </p:spPr>
        <p:txBody>
          <a:bodyPr lIns="91428" tIns="45715" rIns="91428" bIns="45715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2000" cy="1946276"/>
          </a:xfrm>
          <a:prstGeom prst="rect">
            <a:avLst/>
          </a:prstGeom>
        </p:spPr>
        <p:txBody>
          <a:bodyPr lIns="91428" tIns="45715" rIns="91428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33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28" tIns="45715" rIns="91428" bIns="45715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778001"/>
            <a:ext cx="9144000" cy="5030788"/>
          </a:xfrm>
          <a:prstGeom prst="rect">
            <a:avLst/>
          </a:prstGeom>
        </p:spPr>
        <p:txBody>
          <a:bodyPr lIns="91428" tIns="45715" rIns="91428" bIns="45715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276" y="4897438"/>
            <a:ext cx="8636000" cy="1514476"/>
          </a:xfrm>
          <a:prstGeom prst="rect">
            <a:avLst/>
          </a:prstGeom>
        </p:spPr>
        <p:txBody>
          <a:bodyPr lIns="91428" tIns="45715" rIns="91428" bIns="45715"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03276" y="3230567"/>
            <a:ext cx="8636000" cy="1666875"/>
          </a:xfrm>
          <a:prstGeom prst="rect">
            <a:avLst/>
          </a:prstGeom>
        </p:spPr>
        <p:txBody>
          <a:bodyPr lIns="91428" tIns="45715" rIns="91428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96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28" tIns="45715" rIns="91428" bIns="45715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8000" y="1778001"/>
            <a:ext cx="4495800" cy="5030788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56200" y="1778001"/>
            <a:ext cx="4495800" cy="5030788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93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4" y="1706564"/>
            <a:ext cx="4489450" cy="711200"/>
          </a:xfrm>
          <a:prstGeom prst="rect">
            <a:avLst/>
          </a:prstGeom>
        </p:spPr>
        <p:txBody>
          <a:bodyPr lIns="91428" tIns="45715" rIns="91428" bIns="45715"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5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8004" y="2417768"/>
            <a:ext cx="4489450" cy="4391025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60967" y="1706564"/>
            <a:ext cx="4491037" cy="711200"/>
          </a:xfrm>
          <a:prstGeom prst="rect">
            <a:avLst/>
          </a:prstGeom>
        </p:spPr>
        <p:txBody>
          <a:bodyPr lIns="91428" tIns="45715" rIns="91428" bIns="45715"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5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60967" y="2417768"/>
            <a:ext cx="4491037" cy="4391025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10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28" tIns="45715" rIns="91428" bIns="45715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89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44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6" cy="1292225"/>
          </a:xfrm>
          <a:prstGeom prst="rect">
            <a:avLst/>
          </a:prstGeom>
        </p:spPr>
        <p:txBody>
          <a:bodyPr lIns="91428" tIns="45715" rIns="91428" bIns="45715"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5575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3276" cy="5213350"/>
          </a:xfrm>
          <a:prstGeom prst="rect">
            <a:avLst/>
          </a:prstGeom>
        </p:spPr>
        <p:txBody>
          <a:bodyPr lIns="91428" tIns="45715" rIns="91428" bIns="45715"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5" indent="0">
              <a:buNone/>
              <a:defRPr sz="1000"/>
            </a:lvl3pPr>
            <a:lvl4pPr marL="1371429" indent="0">
              <a:buNone/>
              <a:defRPr sz="900"/>
            </a:lvl4pPr>
            <a:lvl5pPr marL="1828573" indent="0">
              <a:buNone/>
              <a:defRPr sz="900"/>
            </a:lvl5pPr>
            <a:lvl6pPr marL="2285715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5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8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28" tIns="45715" rIns="91428" bIns="45715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778001"/>
            <a:ext cx="9144000" cy="5030788"/>
          </a:xfrm>
          <a:prstGeom prst="rect">
            <a:avLst/>
          </a:prstGeom>
        </p:spPr>
        <p:txBody>
          <a:bodyPr lIns="91428" tIns="45715" rIns="91428" bIns="45715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/>
              <a:t>24/02/2016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1079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726" y="5335591"/>
            <a:ext cx="6096000" cy="628650"/>
          </a:xfrm>
          <a:prstGeom prst="rect">
            <a:avLst/>
          </a:prstGeom>
        </p:spPr>
        <p:txBody>
          <a:bodyPr lIns="91428" tIns="45715" rIns="91428" bIns="45715"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90726" y="681043"/>
            <a:ext cx="6096000" cy="4573587"/>
          </a:xfrm>
          <a:prstGeom prst="rect">
            <a:avLst/>
          </a:prstGeom>
        </p:spPr>
        <p:txBody>
          <a:bodyPr lIns="91428" tIns="45715" rIns="91428" bIns="45715"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5" indent="0">
              <a:buNone/>
              <a:defRPr sz="2400"/>
            </a:lvl3pPr>
            <a:lvl4pPr marL="1371429" indent="0">
              <a:buNone/>
              <a:defRPr sz="2000"/>
            </a:lvl4pPr>
            <a:lvl5pPr marL="1828573" indent="0">
              <a:buNone/>
              <a:defRPr sz="2000"/>
            </a:lvl5pPr>
            <a:lvl6pPr marL="2285715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5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90726" y="5964242"/>
            <a:ext cx="6096000" cy="895350"/>
          </a:xfrm>
          <a:prstGeom prst="rect">
            <a:avLst/>
          </a:prstGeom>
        </p:spPr>
        <p:txBody>
          <a:bodyPr lIns="91428" tIns="45715" rIns="91428" bIns="45715"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5" indent="0">
              <a:buNone/>
              <a:defRPr sz="1000"/>
            </a:lvl3pPr>
            <a:lvl4pPr marL="1371429" indent="0">
              <a:buNone/>
              <a:defRPr sz="900"/>
            </a:lvl4pPr>
            <a:lvl5pPr marL="1828573" indent="0">
              <a:buNone/>
              <a:defRPr sz="900"/>
            </a:lvl5pPr>
            <a:lvl6pPr marL="2285715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5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13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28" tIns="45715" rIns="91428" bIns="45715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1778001"/>
            <a:ext cx="9144000" cy="5030788"/>
          </a:xfrm>
          <a:prstGeom prst="rect">
            <a:avLst/>
          </a:prstGeom>
        </p:spPr>
        <p:txBody>
          <a:bodyPr vert="eaVert" lIns="91428" tIns="45715" rIns="91428" bIns="45715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21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3988"/>
          </a:xfrm>
          <a:prstGeom prst="rect">
            <a:avLst/>
          </a:prstGeom>
        </p:spPr>
        <p:txBody>
          <a:bodyPr vert="eaVert" lIns="91428" tIns="45715" rIns="91428" bIns="45715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3988"/>
          </a:xfrm>
          <a:prstGeom prst="rect">
            <a:avLst/>
          </a:prstGeom>
        </p:spPr>
        <p:txBody>
          <a:bodyPr vert="eaVert" lIns="91428" tIns="45715" rIns="91428" bIns="45715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04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2000" cy="194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20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3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24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275" y="4897438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03275" y="3230563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64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30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30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46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59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54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5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276" y="4897438"/>
            <a:ext cx="8636000" cy="1514476"/>
          </a:xfrm>
          <a:prstGeom prst="rect">
            <a:avLst/>
          </a:prstGeom>
        </p:spPr>
        <p:txBody>
          <a:bodyPr lIns="91428" tIns="45715" rIns="91428" bIns="45715"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03276" y="3230567"/>
            <a:ext cx="8636000" cy="1666875"/>
          </a:xfrm>
          <a:prstGeom prst="rect">
            <a:avLst/>
          </a:prstGeom>
        </p:spPr>
        <p:txBody>
          <a:bodyPr lIns="91428" tIns="45715" rIns="91428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/>
              <a:t>24/02/2016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7598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2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5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63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04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30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3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398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3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71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2000" cy="194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32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3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16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275" y="4897438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03275" y="3230563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28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30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30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74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4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7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28" tIns="45715" rIns="91428" bIns="45715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8000" y="1778001"/>
            <a:ext cx="4495800" cy="5030788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56200" y="1778001"/>
            <a:ext cx="4495800" cy="5030788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/>
              <a:t>24/02/2016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8635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72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2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5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48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42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30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80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398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3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24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5125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2000" cy="1946276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24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778001"/>
            <a:ext cx="9144000" cy="5030788"/>
          </a:xfrm>
          <a:prstGeom prst="rect">
            <a:avLst/>
          </a:prstGeom>
        </p:spPr>
        <p:txBody>
          <a:bodyPr lIns="91434" tIns="45717" rIns="91434" bIns="45717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11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276" y="4897438"/>
            <a:ext cx="8636000" cy="1514476"/>
          </a:xfrm>
          <a:prstGeom prst="rect">
            <a:avLst/>
          </a:prstGeom>
        </p:spPr>
        <p:txBody>
          <a:bodyPr lIns="91434" tIns="45717" rIns="91434" bIns="45717"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03276" y="3230565"/>
            <a:ext cx="8636000" cy="1666875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88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8000" y="1778001"/>
            <a:ext cx="4495800" cy="5030788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56200" y="1778001"/>
            <a:ext cx="4495800" cy="5030788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98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2" y="1706564"/>
            <a:ext cx="4489450" cy="711200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8002" y="2417765"/>
            <a:ext cx="4489450" cy="439102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60965" y="1706564"/>
            <a:ext cx="4491037" cy="711200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60965" y="2417765"/>
            <a:ext cx="4491037" cy="439102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6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4" y="1706564"/>
            <a:ext cx="4489450" cy="711200"/>
          </a:xfrm>
          <a:prstGeom prst="rect">
            <a:avLst/>
          </a:prstGeom>
        </p:spPr>
        <p:txBody>
          <a:bodyPr lIns="91428" tIns="45715" rIns="91428" bIns="45715"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5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8004" y="2417768"/>
            <a:ext cx="4489450" cy="4391025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60967" y="1706564"/>
            <a:ext cx="4491037" cy="711200"/>
          </a:xfrm>
          <a:prstGeom prst="rect">
            <a:avLst/>
          </a:prstGeom>
        </p:spPr>
        <p:txBody>
          <a:bodyPr lIns="91428" tIns="45715" rIns="91428" bIns="45715"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5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60967" y="2417768"/>
            <a:ext cx="4491037" cy="4391025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/>
              <a:t>24/02/2016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44834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913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27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6" cy="1292225"/>
          </a:xfrm>
          <a:prstGeom prst="rect">
            <a:avLst/>
          </a:prstGeom>
        </p:spPr>
        <p:txBody>
          <a:bodyPr lIns="91434" tIns="45717" rIns="91434" bIns="45717"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557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3276" cy="5213350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3" indent="0">
              <a:buNone/>
              <a:defRPr sz="1000"/>
            </a:lvl3pPr>
            <a:lvl4pPr marL="1371514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3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93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726" y="5335590"/>
            <a:ext cx="6096000" cy="628650"/>
          </a:xfrm>
          <a:prstGeom prst="rect">
            <a:avLst/>
          </a:prstGeom>
        </p:spPr>
        <p:txBody>
          <a:bodyPr lIns="91434" tIns="45717" rIns="91434" bIns="45717"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90726" y="681040"/>
            <a:ext cx="6096000" cy="4573587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3" indent="0">
              <a:buNone/>
              <a:defRPr sz="2400"/>
            </a:lvl3pPr>
            <a:lvl4pPr marL="1371514" indent="0">
              <a:buNone/>
              <a:defRPr sz="2000"/>
            </a:lvl4pPr>
            <a:lvl5pPr marL="1828686" indent="0">
              <a:buNone/>
              <a:defRPr sz="2000"/>
            </a:lvl5pPr>
            <a:lvl6pPr marL="2285857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3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90726" y="5964240"/>
            <a:ext cx="6096000" cy="895350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3" indent="0">
              <a:buNone/>
              <a:defRPr sz="1000"/>
            </a:lvl3pPr>
            <a:lvl4pPr marL="1371514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3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928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1778001"/>
            <a:ext cx="9144000" cy="5030788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3988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3988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720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5219"/>
            <a:ext cx="9144000" cy="1270265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08000" y="1778372"/>
            <a:ext cx="4487333" cy="5029896"/>
          </a:xfrm>
          <a:prstGeom prst="rect">
            <a:avLst/>
          </a:prstGeom>
        </p:spPr>
        <p:txBody>
          <a:bodyPr lIns="91434" tIns="45717" rIns="91434" bIns="45717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64669" y="1778372"/>
            <a:ext cx="4487333" cy="5029896"/>
          </a:xfrm>
          <a:prstGeom prst="rect">
            <a:avLst/>
          </a:prstGeom>
        </p:spPr>
        <p:txBody>
          <a:bodyPr lIns="91434" tIns="45717" rIns="91434" bIns="45717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28" tIns="45715" rIns="91428" bIns="45715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/>
              <a:t>24/02/2016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20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/>
              <a:t>24/02/2016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64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6" cy="1292225"/>
          </a:xfrm>
          <a:prstGeom prst="rect">
            <a:avLst/>
          </a:prstGeom>
        </p:spPr>
        <p:txBody>
          <a:bodyPr lIns="91428" tIns="45715" rIns="91428" bIns="45715"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5575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3276" cy="5213350"/>
          </a:xfrm>
          <a:prstGeom prst="rect">
            <a:avLst/>
          </a:prstGeom>
        </p:spPr>
        <p:txBody>
          <a:bodyPr lIns="91428" tIns="45715" rIns="91428" bIns="45715"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5" indent="0">
              <a:buNone/>
              <a:defRPr sz="1000"/>
            </a:lvl3pPr>
            <a:lvl4pPr marL="1371429" indent="0">
              <a:buNone/>
              <a:defRPr sz="900"/>
            </a:lvl4pPr>
            <a:lvl5pPr marL="1828573" indent="0">
              <a:buNone/>
              <a:defRPr sz="900"/>
            </a:lvl5pPr>
            <a:lvl6pPr marL="2285715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5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/>
              <a:t>24/02/2016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789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726" y="5335591"/>
            <a:ext cx="6096000" cy="628650"/>
          </a:xfrm>
          <a:prstGeom prst="rect">
            <a:avLst/>
          </a:prstGeom>
        </p:spPr>
        <p:txBody>
          <a:bodyPr lIns="91428" tIns="45715" rIns="91428" bIns="45715"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90726" y="681043"/>
            <a:ext cx="6096000" cy="4573587"/>
          </a:xfrm>
          <a:prstGeom prst="rect">
            <a:avLst/>
          </a:prstGeom>
        </p:spPr>
        <p:txBody>
          <a:bodyPr lIns="91428" tIns="45715" rIns="91428" bIns="45715"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5" indent="0">
              <a:buNone/>
              <a:defRPr sz="2400"/>
            </a:lvl3pPr>
            <a:lvl4pPr marL="1371429" indent="0">
              <a:buNone/>
              <a:defRPr sz="2000"/>
            </a:lvl4pPr>
            <a:lvl5pPr marL="1828573" indent="0">
              <a:buNone/>
              <a:defRPr sz="2000"/>
            </a:lvl5pPr>
            <a:lvl6pPr marL="2285715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5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90726" y="5964242"/>
            <a:ext cx="6096000" cy="895350"/>
          </a:xfrm>
          <a:prstGeom prst="rect">
            <a:avLst/>
          </a:prstGeom>
        </p:spPr>
        <p:txBody>
          <a:bodyPr lIns="91428" tIns="45715" rIns="91428" bIns="45715"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5" indent="0">
              <a:buNone/>
              <a:defRPr sz="1000"/>
            </a:lvl3pPr>
            <a:lvl4pPr marL="1371429" indent="0">
              <a:buNone/>
              <a:defRPr sz="900"/>
            </a:lvl4pPr>
            <a:lvl5pPr marL="1828573" indent="0">
              <a:buNone/>
              <a:defRPr sz="900"/>
            </a:lvl5pPr>
            <a:lvl6pPr marL="2285715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5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81F4-F2D1-4D7B-A0CC-8C493D781103}" type="datetimeFigureOut">
              <a:rPr lang="pt-BR" smtClean="0"/>
              <a:t>24/02/2016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BD-E0F3-4000-BFA3-823490DC77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68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08000" y="7064375"/>
            <a:ext cx="2370138" cy="40481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A81F4-F2D1-4D7B-A0CC-8C493D781103}" type="datetimeFigureOut">
              <a:rPr lang="pt-BR" smtClean="0"/>
              <a:t>24/02/2016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71863" y="7064375"/>
            <a:ext cx="3216276" cy="40481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81867" y="7064375"/>
            <a:ext cx="2370137" cy="40481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4C2BD-E0F3-4000-BFA3-823490DC770B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16" y="4"/>
            <a:ext cx="4285488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8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8" indent="-285714" algn="l" defTabSz="91428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2" algn="l" defTabSz="9142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2" algn="l" defTabSz="91428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2" algn="l" defTabSz="91428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2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2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2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7" indent="-228572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08000" y="7064375"/>
            <a:ext cx="2370138" cy="40481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71863" y="7064375"/>
            <a:ext cx="3216276" cy="40481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81867" y="7064375"/>
            <a:ext cx="2370137" cy="40481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16" y="4"/>
            <a:ext cx="4285488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2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8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8" indent="-285714" algn="l" defTabSz="91428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2" algn="l" defTabSz="9142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2" algn="l" defTabSz="91428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2" algn="l" defTabSz="91428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2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2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2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7" indent="-228572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08000" y="7064375"/>
            <a:ext cx="2370138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424"/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32424"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71863" y="7064375"/>
            <a:ext cx="3216275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424"/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81863" y="7064375"/>
            <a:ext cx="237013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424"/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32424"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12" y="0"/>
            <a:ext cx="4285488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9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08000" y="7064375"/>
            <a:ext cx="2370138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424"/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32424"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71863" y="7064375"/>
            <a:ext cx="3216275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424"/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81863" y="7064375"/>
            <a:ext cx="237013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424"/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32424"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12" y="0"/>
            <a:ext cx="4285488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8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08000" y="7064375"/>
            <a:ext cx="2370138" cy="404813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366"/>
            <a:fld id="{121A81F4-F2D1-4D7B-A0CC-8C493D78110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32366"/>
              <a:t>24/02/2016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71863" y="7064375"/>
            <a:ext cx="3216276" cy="404813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366"/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81865" y="7064375"/>
            <a:ext cx="2370137" cy="404813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366"/>
            <a:fld id="{5F24C2BD-E0F3-4000-BFA3-823490DC770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32366"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14" y="2"/>
            <a:ext cx="4285488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3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0" indent="-342880" algn="l" defTabSz="91434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4" indent="-285732" algn="l" defTabSz="91434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2" indent="-228586" algn="l" defTabSz="91434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5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7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8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esipr.org.br/cartaovivama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3F4F4"/>
              </a:clrFrom>
              <a:clrTo>
                <a:srgbClr val="F3F4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45" r="50431"/>
          <a:stretch/>
        </p:blipFill>
        <p:spPr>
          <a:xfrm>
            <a:off x="-104576" y="0"/>
            <a:ext cx="5127680" cy="7621588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24041757"/>
              </p:ext>
            </p:extLst>
          </p:nvPr>
        </p:nvGraphicFramePr>
        <p:xfrm>
          <a:off x="399480" y="1290514"/>
          <a:ext cx="93970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3207792" y="4818906"/>
            <a:ext cx="3816424" cy="576064"/>
            <a:chOff x="3207792" y="5899026"/>
            <a:chExt cx="3816424" cy="576064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Mais 15"/>
            <p:cNvSpPr/>
            <p:nvPr/>
          </p:nvSpPr>
          <p:spPr>
            <a:xfrm>
              <a:off x="3207792" y="5899026"/>
              <a:ext cx="648072" cy="576064"/>
            </a:xfrm>
            <a:prstGeom prst="mathPlus">
              <a:avLst/>
            </a:prstGeom>
            <a:grpFill/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2060"/>
                </a:solidFill>
              </a:endParaRPr>
            </a:p>
          </p:txBody>
        </p:sp>
        <p:sp>
          <p:nvSpPr>
            <p:cNvPr id="35" name="Mais 34"/>
            <p:cNvSpPr/>
            <p:nvPr/>
          </p:nvSpPr>
          <p:spPr>
            <a:xfrm>
              <a:off x="6376144" y="5899026"/>
              <a:ext cx="648072" cy="576064"/>
            </a:xfrm>
            <a:prstGeom prst="mathPlus">
              <a:avLst/>
            </a:prstGeom>
            <a:grpFill/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2060"/>
                </a:solidFill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494373" y="570434"/>
            <a:ext cx="9144000" cy="4406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8" tIns="50789" rIns="101568" bIns="50789"/>
          <a:lstStyle>
            <a:lvl1pPr algn="ctr" defTabSz="82281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Cartão Viva+ no Paraná</a:t>
            </a:r>
            <a:endParaRPr lang="pt-B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7841" y="6547098"/>
            <a:ext cx="9577064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Os Benefícios são independentes e tem valores acumulativos.</a:t>
            </a:r>
          </a:p>
          <a:p>
            <a:pPr algn="ctr"/>
            <a:r>
              <a:rPr lang="pt-BR" dirty="0" smtClean="0"/>
              <a:t>O trabalhador pode escolher, dentre os benefícios liberados pela empresa, o que ele deseja aderir.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71488" y="5809066"/>
            <a:ext cx="2808072" cy="450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Grupo Familiar</a:t>
            </a:r>
          </a:p>
          <a:p>
            <a:pPr algn="ctr"/>
            <a:r>
              <a:rPr lang="pt-BR" sz="1400" b="1" dirty="0" smtClean="0"/>
              <a:t>R$ 6,20</a:t>
            </a:r>
            <a:endParaRPr lang="pt-BR" sz="1400" b="1" dirty="0"/>
          </a:p>
        </p:txBody>
      </p:sp>
      <p:sp>
        <p:nvSpPr>
          <p:cNvPr id="10" name="Retângulo 9"/>
          <p:cNvSpPr/>
          <p:nvPr/>
        </p:nvSpPr>
        <p:spPr>
          <a:xfrm>
            <a:off x="3688261" y="5809066"/>
            <a:ext cx="2880320" cy="450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Grupo Familiar</a:t>
            </a:r>
          </a:p>
          <a:p>
            <a:pPr algn="ctr"/>
            <a:r>
              <a:rPr lang="pt-BR" sz="1400" b="1" dirty="0" smtClean="0"/>
              <a:t>R$ 5,80</a:t>
            </a:r>
            <a:endParaRPr lang="pt-BR" sz="1400" b="1" dirty="0"/>
          </a:p>
        </p:txBody>
      </p:sp>
      <p:sp>
        <p:nvSpPr>
          <p:cNvPr id="11" name="Retângulo 10"/>
          <p:cNvSpPr/>
          <p:nvPr/>
        </p:nvSpPr>
        <p:spPr>
          <a:xfrm>
            <a:off x="6880200" y="5809066"/>
            <a:ext cx="2808312" cy="450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Grupo Familiar</a:t>
            </a:r>
          </a:p>
          <a:p>
            <a:pPr algn="ctr"/>
            <a:r>
              <a:rPr lang="pt-BR" sz="1400" b="1" dirty="0" smtClean="0"/>
              <a:t>R$ 1,30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41009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3F4F4"/>
              </a:clrFrom>
              <a:clrTo>
                <a:srgbClr val="F3F4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45" r="50431"/>
          <a:stretch/>
        </p:blipFill>
        <p:spPr>
          <a:xfrm>
            <a:off x="-104576" y="0"/>
            <a:ext cx="5127680" cy="762158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714450"/>
            <a:ext cx="10160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Planilha de Valores do Cartão Viva+</a:t>
            </a:r>
            <a:endParaRPr lang="pt-B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87512" y="6259066"/>
            <a:ext cx="9274567" cy="1248139"/>
            <a:chOff x="687512" y="6259066"/>
            <a:chExt cx="9274567" cy="1248139"/>
          </a:xfrm>
        </p:grpSpPr>
        <p:sp>
          <p:nvSpPr>
            <p:cNvPr id="7" name="CaixaDeTexto 6"/>
            <p:cNvSpPr txBox="1"/>
            <p:nvPr/>
          </p:nvSpPr>
          <p:spPr>
            <a:xfrm>
              <a:off x="687512" y="6259066"/>
              <a:ext cx="4248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solidFill>
                    <a:srgbClr val="002060"/>
                  </a:solidFill>
                </a:rPr>
                <a:t>*Os valores das Mensalidades são acumulativos.</a:t>
              </a:r>
            </a:p>
            <a:p>
              <a:r>
                <a:rPr lang="pt-BR" sz="1200" dirty="0" smtClean="0">
                  <a:solidFill>
                    <a:srgbClr val="002060"/>
                  </a:solidFill>
                </a:rPr>
                <a:t>** Conforme utilização.</a:t>
              </a:r>
              <a:endParaRPr lang="pt-BR" sz="1200" dirty="0">
                <a:solidFill>
                  <a:srgbClr val="002060"/>
                </a:solidFill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520160" y="6259066"/>
              <a:ext cx="3441919" cy="278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>
                  <a:solidFill>
                    <a:srgbClr val="002060"/>
                  </a:solidFill>
                </a:rPr>
                <a:t>Valores Válidos a partir de </a:t>
              </a:r>
              <a:r>
                <a:rPr lang="pt-BR" sz="1200" b="1" dirty="0" smtClean="0">
                  <a:solidFill>
                    <a:srgbClr val="002060"/>
                  </a:solidFill>
                </a:rPr>
                <a:t>Fevereiro/2016</a:t>
              </a:r>
              <a:endParaRPr lang="pt-BR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87512" y="6645431"/>
              <a:ext cx="89289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rgbClr val="002060"/>
                  </a:solidFill>
                </a:rPr>
                <a:t>Os procedimentos classificados com </a:t>
              </a:r>
              <a:r>
                <a:rPr lang="pt-BR" sz="1600" b="1" dirty="0">
                  <a:solidFill>
                    <a:srgbClr val="002060"/>
                  </a:solidFill>
                </a:rPr>
                <a:t>Avançados</a:t>
              </a:r>
              <a:r>
                <a:rPr lang="pt-BR" sz="1600" dirty="0">
                  <a:solidFill>
                    <a:srgbClr val="002060"/>
                  </a:solidFill>
                </a:rPr>
                <a:t> possuem valores individuais, podendo ser consultado no site do Cartão Viva+: </a:t>
              </a:r>
              <a:r>
                <a:rPr lang="pt-BR" sz="1600" u="sng" dirty="0">
                  <a:hlinkClick r:id="rId4"/>
                </a:rPr>
                <a:t>www.sesipr.org.br/cartaovivamais</a:t>
              </a:r>
              <a:r>
                <a:rPr lang="pt-BR" sz="1600" dirty="0"/>
                <a:t> </a:t>
              </a:r>
              <a:r>
                <a:rPr lang="pt-BR" sz="1600" dirty="0">
                  <a:solidFill>
                    <a:srgbClr val="002060"/>
                  </a:solidFill>
                </a:rPr>
                <a:t>ou tabela em anexo.</a:t>
              </a:r>
            </a:p>
            <a:p>
              <a:endParaRPr lang="pt-BR" dirty="0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0" y="1239838"/>
            <a:ext cx="8640917" cy="13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4" y="2576736"/>
            <a:ext cx="8713573" cy="117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65" y="5011291"/>
            <a:ext cx="8597521" cy="126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2" y="3772297"/>
            <a:ext cx="8568508" cy="120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8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9846</TotalTime>
  <Words>148</Words>
  <Application>Microsoft Office PowerPoint</Application>
  <PresentationFormat>Personalizar</PresentationFormat>
  <Paragraphs>29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Personalizar design</vt:lpstr>
      <vt:lpstr>1_Personalizar design</vt:lpstr>
      <vt:lpstr>2_Personalizar design</vt:lpstr>
      <vt:lpstr>3_Personalizar design</vt:lpstr>
      <vt:lpstr>4_Personalizar design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Malinverni Kubiak</dc:creator>
  <cp:lastModifiedBy>Fabia Ylcleia Cardoso Batista</cp:lastModifiedBy>
  <cp:revision>555</cp:revision>
  <cp:lastPrinted>2015-05-21T20:39:00Z</cp:lastPrinted>
  <dcterms:created xsi:type="dcterms:W3CDTF">2012-04-11T11:26:33Z</dcterms:created>
  <dcterms:modified xsi:type="dcterms:W3CDTF">2016-02-24T18:11:06Z</dcterms:modified>
</cp:coreProperties>
</file>